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10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82540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3" name="PlaceHolder 7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825400" cy="3277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8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" name="CustomShape 9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10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0" name="CustomShape 11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1" name="CustomShape 12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2" name="CustomShape 13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PlaceHolder 14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 om de stijl te bewerken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15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A8950626-DE3B-438D-BEA9-FCCE6AC6A319}" type="datetime"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9/27/17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" name="PlaceHolder 16"/>
          <p:cNvSpPr>
            <a:spLocks noGrp="1"/>
          </p:cNvSpPr>
          <p:nvPr>
            <p:ph type="ftr"/>
          </p:nvPr>
        </p:nvSpPr>
        <p:spPr>
          <a:xfrm rot="5400000">
            <a:off x="8952480" y="3227760"/>
            <a:ext cx="3867480" cy="310680"/>
          </a:xfrm>
          <a:prstGeom prst="rect">
            <a:avLst/>
          </a:prstGeom>
        </p:spPr>
        <p:txBody>
          <a:bodyPr anchor="ctr"/>
          <a:p>
            <a:pPr algn="ctr"/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" name="CustomShape 17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7" name="PlaceHolder 18"/>
          <p:cNvSpPr>
            <a:spLocks noGrp="1"/>
          </p:cNvSpPr>
          <p:nvPr>
            <p:ph type="sldNum"/>
          </p:nvPr>
        </p:nvSpPr>
        <p:spPr>
          <a:xfrm>
            <a:off x="10351080" y="29268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DB2B25B2-4136-45A1-BDD0-7572BB4D15D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8" name="PlaceHolder 1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908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2"/>
          <p:cNvSpPr/>
          <p:nvPr/>
        </p:nvSpPr>
        <p:spPr>
          <a:xfrm>
            <a:off x="8761320" y="1828800"/>
            <a:ext cx="2819160" cy="28191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7" name="CustomShape 3"/>
          <p:cNvSpPr/>
          <p:nvPr/>
        </p:nvSpPr>
        <p:spPr>
          <a:xfrm>
            <a:off x="8761320" y="5870880"/>
            <a:ext cx="990360" cy="9903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8" name="CustomShape 4"/>
          <p:cNvSpPr/>
          <p:nvPr/>
        </p:nvSpPr>
        <p:spPr>
          <a:xfrm>
            <a:off x="-1440" y="2666880"/>
            <a:ext cx="4190760" cy="4190760"/>
          </a:xfrm>
          <a:prstGeom prst="ellipse">
            <a:avLst/>
          </a:prstGeom>
          <a:gradFill>
            <a:gsLst>
              <a:gs pos="0">
                <a:srgbClr val="5f9c9d"/>
              </a:gs>
              <a:gs pos="100000">
                <a:srgbClr val="5f9c9d"/>
              </a:gs>
            </a:gsLst>
            <a:path path="circle"/>
          </a:gra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9" name="CustomShape 5"/>
          <p:cNvSpPr/>
          <p:nvPr/>
        </p:nvSpPr>
        <p:spPr>
          <a:xfrm rot="21010200">
            <a:off x="8490960" y="1797480"/>
            <a:ext cx="3299040" cy="440640"/>
          </a:xfrm>
          <a:custGeom>
            <a:avLst/>
            <a:gdLst/>
            <a:ah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6"/>
          <p:cNvSpPr/>
          <p:nvPr/>
        </p:nvSpPr>
        <p:spPr>
          <a:xfrm>
            <a:off x="459360" y="1866240"/>
            <a:ext cx="11277360" cy="4533480"/>
          </a:xfrm>
          <a:custGeom>
            <a:avLst/>
            <a:gdLst/>
            <a:ahLst/>
            <a:rect l="l" t="t" r="r" b="b"/>
            <a:pathLst>
              <a:path w="7104" h="2856">
                <a:moveTo>
                  <a:pt x="0" y="0"/>
                </a:moveTo>
                <a:lnTo>
                  <a:pt x="0" y="2856"/>
                </a:lnTo>
                <a:lnTo>
                  <a:pt x="7104" y="2856"/>
                </a:lnTo>
                <a:lnTo>
                  <a:pt x="7104" y="1"/>
                </a:lnTo>
                <a:lnTo>
                  <a:pt x="7104" y="1"/>
                </a:lnTo>
                <a:lnTo>
                  <a:pt x="6943" y="26"/>
                </a:lnTo>
                <a:lnTo>
                  <a:pt x="6782" y="50"/>
                </a:lnTo>
                <a:lnTo>
                  <a:pt x="6621" y="73"/>
                </a:lnTo>
                <a:lnTo>
                  <a:pt x="6459" y="93"/>
                </a:lnTo>
                <a:lnTo>
                  <a:pt x="6298" y="113"/>
                </a:lnTo>
                <a:lnTo>
                  <a:pt x="6136" y="132"/>
                </a:lnTo>
                <a:lnTo>
                  <a:pt x="5976" y="148"/>
                </a:lnTo>
                <a:lnTo>
                  <a:pt x="5814" y="163"/>
                </a:lnTo>
                <a:lnTo>
                  <a:pt x="5653" y="177"/>
                </a:lnTo>
                <a:lnTo>
                  <a:pt x="5494" y="189"/>
                </a:lnTo>
                <a:lnTo>
                  <a:pt x="5334" y="201"/>
                </a:lnTo>
                <a:lnTo>
                  <a:pt x="5175" y="211"/>
                </a:lnTo>
                <a:lnTo>
                  <a:pt x="5017" y="219"/>
                </a:lnTo>
                <a:lnTo>
                  <a:pt x="4859" y="227"/>
                </a:lnTo>
                <a:lnTo>
                  <a:pt x="4703" y="234"/>
                </a:lnTo>
                <a:lnTo>
                  <a:pt x="4548" y="239"/>
                </a:lnTo>
                <a:lnTo>
                  <a:pt x="4393" y="243"/>
                </a:lnTo>
                <a:lnTo>
                  <a:pt x="4240" y="247"/>
                </a:lnTo>
                <a:lnTo>
                  <a:pt x="4088" y="249"/>
                </a:lnTo>
                <a:lnTo>
                  <a:pt x="3937" y="251"/>
                </a:lnTo>
                <a:lnTo>
                  <a:pt x="3788" y="252"/>
                </a:lnTo>
                <a:lnTo>
                  <a:pt x="3640" y="251"/>
                </a:lnTo>
                <a:lnTo>
                  <a:pt x="3494" y="251"/>
                </a:lnTo>
                <a:lnTo>
                  <a:pt x="3349" y="249"/>
                </a:lnTo>
                <a:lnTo>
                  <a:pt x="3207" y="246"/>
                </a:lnTo>
                <a:lnTo>
                  <a:pt x="3066" y="243"/>
                </a:lnTo>
                <a:lnTo>
                  <a:pt x="2928" y="240"/>
                </a:lnTo>
                <a:lnTo>
                  <a:pt x="2791" y="235"/>
                </a:lnTo>
                <a:lnTo>
                  <a:pt x="2656" y="230"/>
                </a:lnTo>
                <a:lnTo>
                  <a:pt x="2524" y="225"/>
                </a:lnTo>
                <a:lnTo>
                  <a:pt x="2266" y="212"/>
                </a:lnTo>
                <a:lnTo>
                  <a:pt x="2019" y="198"/>
                </a:lnTo>
                <a:lnTo>
                  <a:pt x="1782" y="183"/>
                </a:lnTo>
                <a:lnTo>
                  <a:pt x="1557" y="167"/>
                </a:lnTo>
                <a:lnTo>
                  <a:pt x="1343" y="150"/>
                </a:lnTo>
                <a:lnTo>
                  <a:pt x="1144" y="132"/>
                </a:lnTo>
                <a:lnTo>
                  <a:pt x="957" y="114"/>
                </a:lnTo>
                <a:lnTo>
                  <a:pt x="785" y="96"/>
                </a:lnTo>
                <a:lnTo>
                  <a:pt x="627" y="79"/>
                </a:lnTo>
                <a:lnTo>
                  <a:pt x="487" y="63"/>
                </a:lnTo>
                <a:lnTo>
                  <a:pt x="361" y="48"/>
                </a:lnTo>
                <a:lnTo>
                  <a:pt x="254" y="35"/>
                </a:lnTo>
                <a:lnTo>
                  <a:pt x="165" y="23"/>
                </a:lnTo>
                <a:lnTo>
                  <a:pt x="42" y="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7"/>
          <p:cNvSpPr/>
          <p:nvPr/>
        </p:nvSpPr>
        <p:spPr>
          <a:xfrm>
            <a:off x="0" y="1440"/>
            <a:ext cx="12191760" cy="6856200"/>
          </a:xfrm>
          <a:custGeom>
            <a:avLst/>
            <a:gdLst/>
            <a:ahLst/>
            <a:rect l="l" t="t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CustomShape 8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rgbClr val="b01513"/>
          </a:solidFill>
          <a:ln w="9360">
            <a:noFill/>
          </a:ln>
          <a:effectLst>
            <a:outerShdw dist="25560" dir="540000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3" name="PlaceHolder 9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825400" cy="706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Klik om de stijl te bewerken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10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/>
          <a:p>
            <a:pPr marL="432000" indent="-324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Tekststijl van het model bewerken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Tweede niveau</a:t>
            </a:r>
            <a:endParaRPr b="0" lang="en-US" sz="14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Derde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Vierde niveau</a:t>
            </a:r>
            <a:endParaRPr b="0" lang="en-US" sz="12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lnSpc>
                <a:spcPct val="10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Vijfde niveau</a:t>
            </a:r>
            <a:endParaRPr b="0" lang="en-US" sz="20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5" name="PlaceHolder 11"/>
          <p:cNvSpPr>
            <a:spLocks noGrp="1"/>
          </p:cNvSpPr>
          <p:nvPr>
            <p:ph type="dt"/>
          </p:nvPr>
        </p:nvSpPr>
        <p:spPr>
          <a:xfrm>
            <a:off x="10652760" y="6391800"/>
            <a:ext cx="990360" cy="30456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66EE60D-02CA-4351-8562-275A1B55B1AF}" type="datetime"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9/27/17</a:t>
            </a:fld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6" name="PlaceHolder 12"/>
          <p:cNvSpPr>
            <a:spLocks noGrp="1"/>
          </p:cNvSpPr>
          <p:nvPr>
            <p:ph type="ftr"/>
          </p:nvPr>
        </p:nvSpPr>
        <p:spPr>
          <a:xfrm>
            <a:off x="557640" y="6391800"/>
            <a:ext cx="3867480" cy="310680"/>
          </a:xfrm>
          <a:prstGeom prst="rect">
            <a:avLst/>
          </a:prstGeom>
        </p:spPr>
        <p:txBody>
          <a:bodyPr anchor="ctr"/>
          <a:p>
            <a:pPr algn="ctr"/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b01513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             </a:t>
            </a:r>
            <a:endParaRPr b="0" lang="en-US" sz="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7" name="PlaceHolder 13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2F5ACEB-7974-4EB2-93B0-C9DAC964F06D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://wiremock.org/" TargetMode="External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1154880" y="2099880"/>
            <a:ext cx="8825400" cy="2677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 introduction into Rest Assured &amp; WireMock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8ad0d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By rick van osch &amp; loek ehren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Contents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Rest Assured?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Why use them?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Demos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Exercises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Discussion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Questions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Simulator for HTTP-based APIs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Used within Java application, JUnit test, Servlet container or as standalone process.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 source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 u="sng">
                <a:solidFill>
                  <a:srgbClr val="82d0cb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http://wiremock.org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Java(Using JUnit):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In Java(Without JUnit):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Standalone: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2" name="Afbeelding 3" descr=""/>
          <p:cNvPicPr/>
          <p:nvPr/>
        </p:nvPicPr>
        <p:blipFill>
          <a:blip r:embed="rId1"/>
          <a:stretch/>
        </p:blipFill>
        <p:spPr>
          <a:xfrm>
            <a:off x="1533600" y="2981880"/>
            <a:ext cx="6948720" cy="848880"/>
          </a:xfrm>
          <a:prstGeom prst="rect">
            <a:avLst/>
          </a:prstGeom>
          <a:ln>
            <a:noFill/>
          </a:ln>
        </p:spPr>
      </p:pic>
      <p:pic>
        <p:nvPicPr>
          <p:cNvPr id="113" name="Afbeelding 4" descr=""/>
          <p:cNvPicPr/>
          <p:nvPr/>
        </p:nvPicPr>
        <p:blipFill>
          <a:blip r:embed="rId2"/>
          <a:stretch/>
        </p:blipFill>
        <p:spPr>
          <a:xfrm>
            <a:off x="1533600" y="4168440"/>
            <a:ext cx="10179360" cy="891360"/>
          </a:xfrm>
          <a:prstGeom prst="rect">
            <a:avLst/>
          </a:prstGeom>
          <a:ln>
            <a:noFill/>
          </a:ln>
        </p:spPr>
      </p:pic>
      <p:pic>
        <p:nvPicPr>
          <p:cNvPr id="114" name="Afbeelding 5" descr=""/>
          <p:cNvPicPr/>
          <p:nvPr/>
        </p:nvPicPr>
        <p:blipFill>
          <a:blip r:embed="rId3"/>
          <a:stretch/>
        </p:blipFill>
        <p:spPr>
          <a:xfrm>
            <a:off x="1533600" y="5382720"/>
            <a:ext cx="6717600" cy="63684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Mocking responses in code…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Fluent Interface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Simple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17" name="Afbeelding 3" descr=""/>
          <p:cNvPicPr/>
          <p:nvPr/>
        </p:nvPicPr>
        <p:blipFill>
          <a:blip r:embed="rId1"/>
          <a:stretch/>
        </p:blipFill>
        <p:spPr>
          <a:xfrm>
            <a:off x="1154880" y="3059640"/>
            <a:ext cx="9964440" cy="220644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JSON files(at runtime)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01513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POST to http://&lt;host&gt;:&lt;port&gt;/__admin/mappings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or placed with a .json extension in src/test/resourcesmappings directory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0" name="Afbeelding 3" descr=""/>
          <p:cNvPicPr/>
          <p:nvPr/>
        </p:nvPicPr>
        <p:blipFill>
          <a:blip r:embed="rId1"/>
          <a:stretch/>
        </p:blipFill>
        <p:spPr>
          <a:xfrm>
            <a:off x="7315200" y="2341440"/>
            <a:ext cx="4794120" cy="451620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1"/>
          <a:stretch/>
        </p:blipFill>
        <p:spPr>
          <a:xfrm>
            <a:off x="1460520" y="2564640"/>
            <a:ext cx="8780760" cy="328752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Stateful behaviour to mocks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complex test cases</a:t>
            </a:r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1154880" y="973800"/>
            <a:ext cx="8825400" cy="706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What is WireMock?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154880" y="2603520"/>
            <a:ext cx="8825400" cy="3416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endParaRPr b="0" lang="en-US" sz="1800" spc="-1" strike="noStrike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tretch/>
        </p:blipFill>
        <p:spPr>
          <a:xfrm>
            <a:off x="914400" y="1645920"/>
            <a:ext cx="10332720" cy="52178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122</TotalTime>
  <Application>LibreOffice/5.3.1.2$Linux_X86_64 LibreOffice_project/30m0$Build-2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2017-09-13T14:13:02Z</dcterms:created>
  <dc:creator>rick van osch</dc:creator>
  <dc:description/>
  <dc:language>en-US</dc:language>
  <cp:lastModifiedBy/>
  <dcterms:modified xsi:type="dcterms:W3CDTF">2017-09-27T15:49:13Z</dcterms:modified>
  <cp:revision>10</cp:revision>
  <dc:subject/>
  <dc:title>An introduction into Rest Assured &amp; Wiremock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Breedbeeld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